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91" r:id="rId5"/>
    <p:sldId id="378" r:id="rId6"/>
    <p:sldId id="401" r:id="rId7"/>
    <p:sldId id="396" r:id="rId8"/>
    <p:sldId id="582" r:id="rId9"/>
    <p:sldId id="390" r:id="rId10"/>
    <p:sldId id="579" r:id="rId11"/>
    <p:sldId id="264" r:id="rId12"/>
    <p:sldId id="551" r:id="rId13"/>
    <p:sldId id="569" r:id="rId14"/>
    <p:sldId id="421" r:id="rId15"/>
    <p:sldId id="454" r:id="rId16"/>
    <p:sldId id="580" r:id="rId17"/>
    <p:sldId id="584" r:id="rId18"/>
    <p:sldId id="455" r:id="rId19"/>
    <p:sldId id="456" r:id="rId20"/>
    <p:sldId id="583" r:id="rId21"/>
    <p:sldId id="414" r:id="rId22"/>
    <p:sldId id="552" r:id="rId23"/>
    <p:sldId id="262" r:id="rId24"/>
    <p:sldId id="263" r:id="rId25"/>
    <p:sldId id="516" r:id="rId26"/>
    <p:sldId id="265" r:id="rId27"/>
    <p:sldId id="558" r:id="rId28"/>
    <p:sldId id="557" r:id="rId29"/>
    <p:sldId id="560" r:id="rId30"/>
    <p:sldId id="570" r:id="rId31"/>
    <p:sldId id="572" r:id="rId32"/>
    <p:sldId id="575" r:id="rId33"/>
    <p:sldId id="585" r:id="rId34"/>
    <p:sldId id="586" r:id="rId35"/>
    <p:sldId id="587" r:id="rId36"/>
    <p:sldId id="588" r:id="rId37"/>
    <p:sldId id="589" r:id="rId38"/>
    <p:sldId id="591" r:id="rId39"/>
    <p:sldId id="592" r:id="rId40"/>
    <p:sldId id="593" r:id="rId41"/>
    <p:sldId id="459" r:id="rId42"/>
    <p:sldId id="573" r:id="rId43"/>
    <p:sldId id="541" r:id="rId44"/>
    <p:sldId id="492" r:id="rId45"/>
    <p:sldId id="267" r:id="rId4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8016"/>
  </p:normalViewPr>
  <p:slideViewPr>
    <p:cSldViewPr snapToGrid="0" snapToObjects="1">
      <p:cViewPr varScale="1">
        <p:scale>
          <a:sx n="115" d="100"/>
          <a:sy n="115" d="100"/>
        </p:scale>
        <p:origin x="1672"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10/21/21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10/21/21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8379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2021 Introduction to R workspace” at the left of the screen.</a:t>
            </a:r>
          </a:p>
          <a:p>
            <a:endParaRPr lang="en-US" dirty="0"/>
          </a:p>
          <a:p>
            <a:r>
              <a:rPr lang="en-US" dirty="0"/>
              <a:t>Click “Copy” to create your own version of the core course workspace.</a:t>
            </a:r>
          </a:p>
          <a:p>
            <a:endParaRPr lang="en-US" dirty="0"/>
          </a:p>
          <a:p>
            <a:r>
              <a:rPr lang="en-US" dirty="0"/>
              <a:t>Click okay.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1693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27</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30</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31</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9485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55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7965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10/21/21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hyperlink" Target="https://bit.ly/dlmp-fall-2021"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bit.ly/dlmp-fall-2021"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1</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https://bit.ly/dlmp-fall-2021</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155348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DB70F-3248-1C48-AECC-258CADC516D6}"/>
              </a:ext>
            </a:extLst>
          </p:cNvPr>
          <p:cNvPicPr>
            <a:picLocks noChangeAspect="1"/>
          </p:cNvPicPr>
          <p:nvPr/>
        </p:nvPicPr>
        <p:blipFill>
          <a:blip r:embed="rId3"/>
          <a:stretch>
            <a:fillRect/>
          </a:stretch>
        </p:blipFill>
        <p:spPr>
          <a:xfrm>
            <a:off x="0" y="350722"/>
            <a:ext cx="12192000" cy="6156556"/>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a:off x="4002252" y="13976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9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180B7-7C08-8B40-A262-07656407F7DD}"/>
              </a:ext>
            </a:extLst>
          </p:cNvPr>
          <p:cNvPicPr>
            <a:picLocks noChangeAspect="1"/>
          </p:cNvPicPr>
          <p:nvPr/>
        </p:nvPicPr>
        <p:blipFill>
          <a:blip r:embed="rId2"/>
          <a:stretch>
            <a:fillRect/>
          </a:stretch>
        </p:blipFill>
        <p:spPr>
          <a:xfrm>
            <a:off x="0" y="231321"/>
            <a:ext cx="12192000" cy="6395357"/>
          </a:xfrm>
          <a:prstGeom prst="rect">
            <a:avLst/>
          </a:prstGeom>
        </p:spPr>
      </p:pic>
      <p:cxnSp>
        <p:nvCxnSpPr>
          <p:cNvPr id="4" name="Straight Arrow Connector 3">
            <a:extLst>
              <a:ext uri="{FF2B5EF4-FFF2-40B4-BE49-F238E27FC236}">
                <a16:creationId xmlns:a16="http://schemas.microsoft.com/office/drawing/2014/main" id="{B6332D0C-0F1E-9540-8F8E-9175EFEB7B84}"/>
              </a:ext>
            </a:extLst>
          </p:cNvPr>
          <p:cNvCxnSpPr>
            <a:cxnSpLocks/>
          </p:cNvCxnSpPr>
          <p:nvPr/>
        </p:nvCxnSpPr>
        <p:spPr>
          <a:xfrm rot="5400000" flipH="1">
            <a:off x="3115035" y="49836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FAFB0D-1589-5744-9521-163A9D91D7AE}"/>
              </a:ext>
            </a:extLst>
          </p:cNvPr>
          <p:cNvSpPr txBox="1"/>
          <p:nvPr/>
        </p:nvSpPr>
        <p:spPr>
          <a:xfrm>
            <a:off x="3714239" y="1088021"/>
            <a:ext cx="394854" cy="584775"/>
          </a:xfrm>
          <a:prstGeom prst="rect">
            <a:avLst/>
          </a:prstGeom>
          <a:noFill/>
        </p:spPr>
        <p:txBody>
          <a:bodyPr wrap="square" rtlCol="0">
            <a:spAutoFit/>
          </a:bodyPr>
          <a:lstStyle/>
          <a:p>
            <a:r>
              <a:rPr lang="en-US" sz="3200" dirty="0"/>
              <a:t>1</a:t>
            </a:r>
          </a:p>
        </p:txBody>
      </p:sp>
      <p:cxnSp>
        <p:nvCxnSpPr>
          <p:cNvPr id="6" name="Straight Arrow Connector 5">
            <a:extLst>
              <a:ext uri="{FF2B5EF4-FFF2-40B4-BE49-F238E27FC236}">
                <a16:creationId xmlns:a16="http://schemas.microsoft.com/office/drawing/2014/main" id="{4BE355C0-2380-4A41-A2DA-735970CA15DF}"/>
              </a:ext>
            </a:extLst>
          </p:cNvPr>
          <p:cNvCxnSpPr>
            <a:cxnSpLocks/>
          </p:cNvCxnSpPr>
          <p:nvPr/>
        </p:nvCxnSpPr>
        <p:spPr>
          <a:xfrm rot="5400000" flipH="1">
            <a:off x="1615844" y="2246402"/>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05DA85-C0BF-2240-9855-4C928AB49933}"/>
              </a:ext>
            </a:extLst>
          </p:cNvPr>
          <p:cNvSpPr txBox="1"/>
          <p:nvPr/>
        </p:nvSpPr>
        <p:spPr>
          <a:xfrm>
            <a:off x="2215048" y="2664573"/>
            <a:ext cx="394854" cy="584775"/>
          </a:xfrm>
          <a:prstGeom prst="rect">
            <a:avLst/>
          </a:prstGeom>
          <a:noFill/>
        </p:spPr>
        <p:txBody>
          <a:bodyPr wrap="square" rtlCol="0">
            <a:spAutoFit/>
          </a:bodyPr>
          <a:lstStyle/>
          <a:p>
            <a:r>
              <a:rPr lang="en-US" sz="3200" dirty="0"/>
              <a:t>2</a:t>
            </a:r>
          </a:p>
        </p:txBody>
      </p:sp>
    </p:spTree>
    <p:extLst>
      <p:ext uri="{BB962C8B-B14F-4D97-AF65-F5344CB8AC3E}">
        <p14:creationId xmlns:p14="http://schemas.microsoft.com/office/powerpoint/2010/main" val="400356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726CF-2044-A747-8E44-066769E2DB9E}"/>
              </a:ext>
            </a:extLst>
          </p:cNvPr>
          <p:cNvPicPr>
            <a:picLocks noChangeAspect="1"/>
          </p:cNvPicPr>
          <p:nvPr/>
        </p:nvPicPr>
        <p:blipFill>
          <a:blip r:embed="rId3"/>
          <a:stretch>
            <a:fillRect/>
          </a:stretch>
        </p:blipFill>
        <p:spPr>
          <a:xfrm>
            <a:off x="32921" y="0"/>
            <a:ext cx="12126158" cy="6858000"/>
          </a:xfrm>
          <a:prstGeom prst="rect">
            <a:avLst/>
          </a:prstGeom>
        </p:spPr>
      </p:pic>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10600902" y="203261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97F1F3-B1AE-6E40-8919-8D6413387AF5}"/>
              </a:ext>
            </a:extLst>
          </p:cNvPr>
          <p:cNvSpPr txBox="1"/>
          <p:nvPr/>
        </p:nvSpPr>
        <p:spPr>
          <a:xfrm>
            <a:off x="10206048" y="2637184"/>
            <a:ext cx="394854" cy="584775"/>
          </a:xfrm>
          <a:prstGeom prst="rect">
            <a:avLst/>
          </a:prstGeom>
          <a:noFill/>
        </p:spPr>
        <p:txBody>
          <a:bodyPr wrap="square" rtlCol="0">
            <a:spAutoFit/>
          </a:bodyPr>
          <a:lstStyle/>
          <a:p>
            <a:r>
              <a:rPr lang="en-US" sz="3200" dirty="0"/>
              <a:t>3</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552714" y="4524805"/>
            <a:ext cx="394854" cy="584775"/>
          </a:xfrm>
          <a:prstGeom prst="rect">
            <a:avLst/>
          </a:prstGeom>
          <a:noFill/>
        </p:spPr>
        <p:txBody>
          <a:bodyPr wrap="square" rtlCol="0">
            <a:spAutoFit/>
          </a:bodyPr>
          <a:lstStyle/>
          <a:p>
            <a:r>
              <a:rPr lang="en-US" sz="3200" dirty="0"/>
              <a:t>4</a:t>
            </a:r>
          </a:p>
        </p:txBody>
      </p:sp>
      <p:pic>
        <p:nvPicPr>
          <p:cNvPr id="7" name="Picture 6">
            <a:extLst>
              <a:ext uri="{FF2B5EF4-FFF2-40B4-BE49-F238E27FC236}">
                <a16:creationId xmlns:a16="http://schemas.microsoft.com/office/drawing/2014/main" id="{FFEF575A-93B5-EE48-8D3B-FB9B2E683416}"/>
              </a:ext>
            </a:extLst>
          </p:cNvPr>
          <p:cNvPicPr>
            <a:picLocks noChangeAspect="1"/>
          </p:cNvPicPr>
          <p:nvPr/>
        </p:nvPicPr>
        <p:blipFill>
          <a:blip r:embed="rId4"/>
          <a:stretch>
            <a:fillRect/>
          </a:stretch>
        </p:blipFill>
        <p:spPr>
          <a:xfrm>
            <a:off x="4094057" y="2700037"/>
            <a:ext cx="4156370" cy="1603744"/>
          </a:xfrm>
          <a:prstGeom prst="rect">
            <a:avLst/>
          </a:prstGeom>
        </p:spPr>
      </p:pic>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953510" y="40014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6FD0C-3D95-804A-8C15-2CBBA86D7433}"/>
              </a:ext>
            </a:extLst>
          </p:cNvPr>
          <p:cNvPicPr>
            <a:picLocks noChangeAspect="1"/>
          </p:cNvPicPr>
          <p:nvPr/>
        </p:nvPicPr>
        <p:blipFill>
          <a:blip r:embed="rId3"/>
          <a:stretch>
            <a:fillRect/>
          </a:stretch>
        </p:blipFill>
        <p:spPr>
          <a:xfrm>
            <a:off x="0" y="157523"/>
            <a:ext cx="12192000" cy="6700477"/>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https://bit.ly/dlmp-fall-2021</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232932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r>
              <a:rPr lang="en-US" sz="2800" dirty="0"/>
              <a:t>Enter a title for the document, e.g. My First Markdown.</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3DCE7-4C37-C44B-A9DE-F186078AEB46}"/>
              </a:ext>
            </a:extLst>
          </p:cNvPr>
          <p:cNvPicPr>
            <a:picLocks noChangeAspect="1"/>
          </p:cNvPicPr>
          <p:nvPr/>
        </p:nvPicPr>
        <p:blipFill>
          <a:blip r:embed="rId2"/>
          <a:stretch>
            <a:fillRect/>
          </a:stretch>
        </p:blipFill>
        <p:spPr>
          <a:xfrm>
            <a:off x="0" y="84714"/>
            <a:ext cx="12192000" cy="6688572"/>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3061872" y="149782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99E9F-74C6-BA44-A473-E4EF21ACB15F}"/>
              </a:ext>
            </a:extLst>
          </p:cNvPr>
          <p:cNvPicPr>
            <a:picLocks noChangeAspect="1"/>
          </p:cNvPicPr>
          <p:nvPr/>
        </p:nvPicPr>
        <p:blipFill>
          <a:blip r:embed="rId2"/>
          <a:stretch>
            <a:fillRect/>
          </a:stretch>
        </p:blipFill>
        <p:spPr>
          <a:xfrm>
            <a:off x="0" y="84382"/>
            <a:ext cx="12192000" cy="6689235"/>
          </a:xfrm>
          <a:prstGeom prst="rect">
            <a:avLst/>
          </a:prstGeom>
        </p:spPr>
      </p:pic>
      <p:cxnSp>
        <p:nvCxnSpPr>
          <p:cNvPr id="4" name="Straight Arrow Connector 3">
            <a:extLst>
              <a:ext uri="{FF2B5EF4-FFF2-40B4-BE49-F238E27FC236}">
                <a16:creationId xmlns:a16="http://schemas.microsoft.com/office/drawing/2014/main" id="{9538CBBB-A4D8-894F-82A7-B910151339E8}"/>
              </a:ext>
            </a:extLst>
          </p:cNvPr>
          <p:cNvCxnSpPr>
            <a:cxnSpLocks/>
          </p:cNvCxnSpPr>
          <p:nvPr/>
        </p:nvCxnSpPr>
        <p:spPr>
          <a:xfrm rot="5400000" flipH="1">
            <a:off x="5964561" y="4209124"/>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36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85F14-9F94-7A45-84C8-09CAE1445557}"/>
              </a:ext>
            </a:extLst>
          </p:cNvPr>
          <p:cNvPicPr>
            <a:picLocks noChangeAspect="1"/>
          </p:cNvPicPr>
          <p:nvPr/>
        </p:nvPicPr>
        <p:blipFill>
          <a:blip r:embed="rId2"/>
          <a:stretch>
            <a:fillRect/>
          </a:stretch>
        </p:blipFill>
        <p:spPr>
          <a:xfrm>
            <a:off x="0" y="86252"/>
            <a:ext cx="12192000" cy="6685496"/>
          </a:xfrm>
          <a:prstGeom prst="rect">
            <a:avLst/>
          </a:prstGeom>
        </p:spPr>
      </p:pic>
    </p:spTree>
    <p:extLst>
      <p:ext uri="{BB962C8B-B14F-4D97-AF65-F5344CB8AC3E}">
        <p14:creationId xmlns:p14="http://schemas.microsoft.com/office/powerpoint/2010/main" val="125368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2887B-2470-DD42-B2DC-386761A55594}"/>
              </a:ext>
            </a:extLst>
          </p:cNvPr>
          <p:cNvPicPr>
            <a:picLocks noChangeAspect="1"/>
          </p:cNvPicPr>
          <p:nvPr/>
        </p:nvPicPr>
        <p:blipFill>
          <a:blip r:embed="rId2"/>
          <a:stretch>
            <a:fillRect/>
          </a:stretch>
        </p:blipFill>
        <p:spPr>
          <a:xfrm>
            <a:off x="0" y="105455"/>
            <a:ext cx="12192000" cy="664708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a:stCxn id="8" idx="1"/>
          </p:cNvCxnSpPr>
          <p:nvPr/>
        </p:nvCxnSpPr>
        <p:spPr>
          <a:xfrm flipH="1" flipV="1">
            <a:off x="6427027" y="2300635"/>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3155775" y="3078578"/>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357731" y="2158409"/>
            <a:ext cx="3880883" cy="523220"/>
          </a:xfrm>
          <a:prstGeom prst="rect">
            <a:avLst/>
          </a:prstGeom>
          <a:noFill/>
        </p:spPr>
        <p:txBody>
          <a:bodyPr wrap="square" rtlCol="0">
            <a:spAutoFit/>
          </a:bodyPr>
          <a:lstStyle/>
          <a:p>
            <a:r>
              <a:rPr lang="en-US" sz="2800" dirty="0"/>
              <a:t>Execute code chunk</a:t>
            </a:r>
          </a:p>
        </p:txBody>
      </p:sp>
      <p:sp>
        <p:nvSpPr>
          <p:cNvPr id="10" name="TextBox 9">
            <a:extLst>
              <a:ext uri="{FF2B5EF4-FFF2-40B4-BE49-F238E27FC236}">
                <a16:creationId xmlns:a16="http://schemas.microsoft.com/office/drawing/2014/main" id="{6DAF5464-5680-034A-BD84-C07D1EF9128A}"/>
              </a:ext>
            </a:extLst>
          </p:cNvPr>
          <p:cNvSpPr txBox="1"/>
          <p:nvPr/>
        </p:nvSpPr>
        <p:spPr>
          <a:xfrm>
            <a:off x="1215333" y="2555358"/>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flipV="1">
            <a:off x="2028692" y="1432310"/>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2746389" y="1739542"/>
            <a:ext cx="1751183" cy="523220"/>
          </a:xfrm>
          <a:prstGeom prst="rect">
            <a:avLst/>
          </a:prstGeom>
          <a:noFill/>
        </p:spPr>
        <p:txBody>
          <a:bodyPr wrap="square" rtlCol="0">
            <a:spAutoFit/>
          </a:bodyPr>
          <a:lstStyle/>
          <a:p>
            <a:r>
              <a:rPr lang="en-US" sz="2800" dirty="0"/>
              <a:t>Knit button</a:t>
            </a:r>
          </a:p>
        </p:txBody>
      </p:sp>
    </p:spTree>
    <p:extLst>
      <p:ext uri="{BB962C8B-B14F-4D97-AF65-F5344CB8AC3E}">
        <p14:creationId xmlns:p14="http://schemas.microsoft.com/office/powerpoint/2010/main" val="2955446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r>
              <a:rPr lang="en-US" sz="2800" dirty="0"/>
              <a:t>Enter a title for the document, e.g. My First Markdown.</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2000202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3B39F-41DF-6C45-BED3-61C7CE598D98}"/>
              </a:ext>
            </a:extLst>
          </p:cNvPr>
          <p:cNvPicPr>
            <a:picLocks noChangeAspect="1"/>
          </p:cNvPicPr>
          <p:nvPr/>
        </p:nvPicPr>
        <p:blipFill>
          <a:blip r:embed="rId2"/>
          <a:stretch>
            <a:fillRect/>
          </a:stretch>
        </p:blipFill>
        <p:spPr>
          <a:xfrm>
            <a:off x="0" y="91848"/>
            <a:ext cx="12192000" cy="6674304"/>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4580506" y="1496106"/>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5298203" y="1803338"/>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660637" y="3807345"/>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52707" y="3470067"/>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D27C5-CB08-2E43-9E59-A791E7289DBA}"/>
              </a:ext>
            </a:extLst>
          </p:cNvPr>
          <p:cNvPicPr>
            <a:picLocks noChangeAspect="1"/>
          </p:cNvPicPr>
          <p:nvPr/>
        </p:nvPicPr>
        <p:blipFill>
          <a:blip r:embed="rId2"/>
          <a:stretch>
            <a:fillRect/>
          </a:stretch>
        </p:blipFill>
        <p:spPr>
          <a:xfrm>
            <a:off x="0" y="87792"/>
            <a:ext cx="12192000" cy="6682416"/>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01749" y="3429000"/>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3470067"/>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4875028" y="2084832"/>
            <a:ext cx="7235456" cy="4688108"/>
          </a:xfrm>
        </p:spPr>
        <p:txBody>
          <a:bodyPr>
            <a:normAutofit fontScale="77500" lnSpcReduction="20000"/>
          </a:bodyPr>
          <a:lstStyle/>
          <a:p>
            <a:r>
              <a:rPr lang="en-US" dirty="0"/>
              <a:t>1. At the bottom of your document insert a code chunk into white space using Insert button on top right of code window</a:t>
            </a:r>
          </a:p>
          <a:p>
            <a:r>
              <a:rPr lang="en-US" dirty="0"/>
              <a:t>2. Type the following into your new code chunk: </a:t>
            </a:r>
          </a:p>
          <a:p>
            <a:pPr marL="457200" lvl="1" indent="0">
              <a:buNone/>
            </a:pPr>
            <a:r>
              <a:rPr lang="en-US" sz="3600"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1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512603" y="686804"/>
            <a:ext cx="4363965" cy="5642100"/>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746125" lvl="5"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746125" lvl="3"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361790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19476</TotalTime>
  <Words>4042</Words>
  <Application>Microsoft Macintosh PowerPoint</Application>
  <PresentationFormat>Widescreen</PresentationFormat>
  <Paragraphs>380</Paragraphs>
  <Slides>45</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Arial,Sans-Serif</vt:lpstr>
      <vt:lpstr>Calibri</vt:lpstr>
      <vt:lpstr>Tw Cen MT</vt:lpstr>
      <vt:lpstr>Tw Cen MT Condensed</vt:lpstr>
      <vt:lpstr>Wingdings</vt:lpstr>
      <vt:lpstr>Wingdings 3</vt:lpstr>
      <vt:lpstr>Integral</vt:lpstr>
      <vt:lpstr>Introduction to R and  Reproducible Reporting</vt:lpstr>
      <vt:lpstr>Course Introduction</vt:lpstr>
      <vt:lpstr>Goals and Objectives</vt:lpstr>
      <vt:lpstr>Workshop Workflow</vt:lpstr>
      <vt:lpstr>Sessions</vt:lpstr>
      <vt:lpstr>Workshop Coursebook</vt:lpstr>
      <vt:lpstr>Using Zoom </vt:lpstr>
      <vt:lpstr>Getting Help</vt:lpstr>
      <vt:lpstr>Tips for learning </vt:lpstr>
      <vt:lpstr>PowerPoint Presentation</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PowerPoint Presentation</vt:lpstr>
      <vt:lpstr>PowerPoint Presentation</vt:lpstr>
      <vt:lpstr>Your Turn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PowerPoint Presentation</vt:lpstr>
      <vt:lpstr>Your Turn #3</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667</cp:revision>
  <cp:lastPrinted>2019-02-19T22:36:37Z</cp:lastPrinted>
  <dcterms:created xsi:type="dcterms:W3CDTF">2018-02-01T22:00:01Z</dcterms:created>
  <dcterms:modified xsi:type="dcterms:W3CDTF">2021-10-21T17:33:54Z</dcterms:modified>
</cp:coreProperties>
</file>